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7" autoAdjust="0"/>
    <p:restoredTop sz="94660"/>
  </p:normalViewPr>
  <p:slideViewPr>
    <p:cSldViewPr snapToGrid="0">
      <p:cViewPr>
        <p:scale>
          <a:sx n="125" d="100"/>
          <a:sy n="125" d="100"/>
        </p:scale>
        <p:origin x="-296" y="6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9357-DF4C-4D8D-919F-8597000BF949}" type="datetimeFigureOut">
              <a:rPr lang="fr-FR" smtClean="0"/>
              <a:t>29/08/19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6783-0236-4555-9F1B-614B29413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01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9357-DF4C-4D8D-919F-8597000BF949}" type="datetimeFigureOut">
              <a:rPr lang="fr-FR" smtClean="0"/>
              <a:t>29/08/19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6783-0236-4555-9F1B-614B29413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41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9357-DF4C-4D8D-919F-8597000BF949}" type="datetimeFigureOut">
              <a:rPr lang="fr-FR" smtClean="0"/>
              <a:t>29/08/19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6783-0236-4555-9F1B-614B29413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11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9357-DF4C-4D8D-919F-8597000BF949}" type="datetimeFigureOut">
              <a:rPr lang="fr-FR" smtClean="0"/>
              <a:t>29/08/19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6783-0236-4555-9F1B-614B29413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98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9357-DF4C-4D8D-919F-8597000BF949}" type="datetimeFigureOut">
              <a:rPr lang="fr-FR" smtClean="0"/>
              <a:t>29/08/19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6783-0236-4555-9F1B-614B29413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560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9357-DF4C-4D8D-919F-8597000BF949}" type="datetimeFigureOut">
              <a:rPr lang="fr-FR" smtClean="0"/>
              <a:t>29/08/19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6783-0236-4555-9F1B-614B29413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400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9357-DF4C-4D8D-919F-8597000BF949}" type="datetimeFigureOut">
              <a:rPr lang="fr-FR" smtClean="0"/>
              <a:t>29/08/19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6783-0236-4555-9F1B-614B29413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44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9357-DF4C-4D8D-919F-8597000BF949}" type="datetimeFigureOut">
              <a:rPr lang="fr-FR" smtClean="0"/>
              <a:t>29/08/19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6783-0236-4555-9F1B-614B29413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72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9357-DF4C-4D8D-919F-8597000BF949}" type="datetimeFigureOut">
              <a:rPr lang="fr-FR" smtClean="0"/>
              <a:t>29/08/19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6783-0236-4555-9F1B-614B29413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49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9357-DF4C-4D8D-919F-8597000BF949}" type="datetimeFigureOut">
              <a:rPr lang="fr-FR" smtClean="0"/>
              <a:t>29/08/19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6783-0236-4555-9F1B-614B29413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57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9357-DF4C-4D8D-919F-8597000BF949}" type="datetimeFigureOut">
              <a:rPr lang="fr-FR" smtClean="0"/>
              <a:t>29/08/19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6783-0236-4555-9F1B-614B29413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2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C9357-DF4C-4D8D-919F-8597000BF949}" type="datetimeFigureOut">
              <a:rPr lang="fr-FR" smtClean="0"/>
              <a:t>29/08/19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16783-0236-4555-9F1B-614B29413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90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FF74DFC6-960A-4D33-A2AE-849AF26BA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547" y="620924"/>
            <a:ext cx="1553271" cy="1553271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AADE43C6-865B-47D1-A1A3-DAEBB17A39D2}"/>
              </a:ext>
            </a:extLst>
          </p:cNvPr>
          <p:cNvSpPr txBox="1"/>
          <p:nvPr/>
        </p:nvSpPr>
        <p:spPr>
          <a:xfrm>
            <a:off x="1869997" y="3299460"/>
            <a:ext cx="640532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/>
              <a:t>The Moon Village</a:t>
            </a:r>
          </a:p>
          <a:p>
            <a:pPr algn="ctr">
              <a:spcBef>
                <a:spcPts val="1200"/>
              </a:spcBef>
            </a:pPr>
            <a:r>
              <a:rPr lang="en-US" sz="2400" b="1" dirty="0"/>
              <a:t>“A place to test new ways of living and working, and prepare the next exploration steps”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452097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267115A-82EE-46CD-9D44-E33E5768E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631466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What is the Moon Village ?</a:t>
            </a:r>
            <a:endParaRPr lang="fr-FR" sz="2800" b="1" dirty="0">
              <a:latin typeface="+mn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4A32C2A-AD5F-4FB8-9189-C33D7C7D9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879" y="108861"/>
            <a:ext cx="868166" cy="868166"/>
          </a:xfrm>
          <a:prstGeom prst="rect">
            <a:avLst/>
          </a:prstGeom>
        </p:spPr>
      </p:pic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D2381827-5E28-433A-8AB9-681557F3A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1233294"/>
            <a:ext cx="8907781" cy="2911986"/>
          </a:xfrm>
        </p:spPr>
        <p:txBody>
          <a:bodyPr>
            <a:noAutofit/>
          </a:bodyPr>
          <a:lstStyle/>
          <a:p>
            <a:r>
              <a:rPr lang="en-US" sz="2000" dirty="0"/>
              <a:t>Moon Village is a </a:t>
            </a:r>
            <a:r>
              <a:rPr lang="en-US" sz="2000" b="1" dirty="0"/>
              <a:t>common destination</a:t>
            </a:r>
            <a:r>
              <a:rPr lang="en-US" sz="2000" dirty="0"/>
              <a:t> for multiple users and multiple uses where different organizations from different nations could collaborate together for sustainable operations on Moon surface as well as cis-lunar space</a:t>
            </a:r>
            <a:endParaRPr lang="fr-FR" sz="2000" dirty="0"/>
          </a:p>
          <a:p>
            <a:r>
              <a:rPr lang="en-US" sz="2000" dirty="0"/>
              <a:t>It is </a:t>
            </a:r>
            <a:r>
              <a:rPr lang="en-US" sz="2000" b="1" dirty="0"/>
              <a:t>not a literal village </a:t>
            </a:r>
            <a:r>
              <a:rPr lang="en-US" sz="2000" dirty="0"/>
              <a:t>on the Moon, it is not an International Space Station on the Moon</a:t>
            </a:r>
          </a:p>
          <a:p>
            <a:r>
              <a:rPr lang="en-US" sz="2000" dirty="0"/>
              <a:t>As an ultimate goal the Moon Village will be a </a:t>
            </a:r>
            <a:r>
              <a:rPr lang="en-US" sz="2000" b="1" dirty="0"/>
              <a:t>human community </a:t>
            </a:r>
            <a:r>
              <a:rPr lang="en-US" sz="2000" dirty="0"/>
              <a:t>on and around the Moon, where people share needs, infrastructures, resources, with the aim of nearly autonomous operations, for different collective or individual purposes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9DC0E3D4-928B-4833-A2B4-F4B144DD9F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234" y="3837153"/>
            <a:ext cx="2911986" cy="2911986"/>
          </a:xfrm>
          <a:prstGeom prst="rect">
            <a:avLst/>
          </a:prstGeom>
        </p:spPr>
      </p:pic>
      <p:sp>
        <p:nvSpPr>
          <p:cNvPr id="9" name="Espace réservé du contenu 5">
            <a:extLst>
              <a:ext uri="{FF2B5EF4-FFF2-40B4-BE49-F238E27FC236}">
                <a16:creationId xmlns:a16="http://schemas.microsoft.com/office/drawing/2014/main" xmlns="" id="{822F595B-C6A0-4C41-8EA8-080C5A14BCD7}"/>
              </a:ext>
            </a:extLst>
          </p:cNvPr>
          <p:cNvSpPr txBox="1">
            <a:spLocks/>
          </p:cNvSpPr>
          <p:nvPr/>
        </p:nvSpPr>
        <p:spPr>
          <a:xfrm>
            <a:off x="579121" y="3916680"/>
            <a:ext cx="6270113" cy="2674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The Moon Village will </a:t>
            </a:r>
            <a:r>
              <a:rPr lang="en-US" sz="2000" b="1" dirty="0"/>
              <a:t>start with scouting expeditions</a:t>
            </a:r>
            <a:r>
              <a:rPr lang="en-US" sz="2000" dirty="0"/>
              <a:t>, on or around the Moon, with robots and then humans</a:t>
            </a:r>
          </a:p>
          <a:p>
            <a:r>
              <a:rPr lang="en-US" sz="2000" b="1" dirty="0"/>
              <a:t>Key infrastructure segments </a:t>
            </a:r>
            <a:r>
              <a:rPr lang="en-US" sz="2000" dirty="0"/>
              <a:t>will be progressively implemented on the Moon surface or in lunar orbits</a:t>
            </a:r>
          </a:p>
          <a:p>
            <a:r>
              <a:rPr lang="en-US" sz="2000" dirty="0"/>
              <a:t>When time will come for mature operations, the </a:t>
            </a:r>
            <a:r>
              <a:rPr lang="en-US" sz="2000" b="1" dirty="0"/>
              <a:t>Moon Village bases </a:t>
            </a:r>
            <a:r>
              <a:rPr lang="en-US" sz="2000" dirty="0"/>
              <a:t>will be built at optimal sites on various regions of the Moon, starting with small centers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26238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267115A-82EE-46CD-9D44-E33E5768E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631466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The major interests of the Moon Village</a:t>
            </a:r>
            <a:endParaRPr lang="fr-FR" sz="2800" b="1" dirty="0">
              <a:latin typeface="+mn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4A32C2A-AD5F-4FB8-9189-C33D7C7D9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879" y="108861"/>
            <a:ext cx="868166" cy="868166"/>
          </a:xfrm>
          <a:prstGeom prst="rect">
            <a:avLst/>
          </a:prstGeom>
        </p:spPr>
      </p:pic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D2381827-5E28-433A-8AB9-681557F3A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1376045"/>
            <a:ext cx="8295324" cy="2700655"/>
          </a:xfrm>
        </p:spPr>
        <p:txBody>
          <a:bodyPr>
            <a:noAutofit/>
          </a:bodyPr>
          <a:lstStyle/>
          <a:p>
            <a:r>
              <a:rPr lang="en-US" sz="2000" dirty="0"/>
              <a:t>A </a:t>
            </a:r>
            <a:r>
              <a:rPr lang="en-US" sz="2000" b="1" dirty="0"/>
              <a:t>catalyst</a:t>
            </a:r>
            <a:r>
              <a:rPr lang="en-US" sz="2000" dirty="0"/>
              <a:t> for government, scientific research, education and industry activities, all involved in the building of the infrastructures, thus stimulating a virtuous cycle for the </a:t>
            </a:r>
            <a:r>
              <a:rPr lang="en-US" sz="2000" b="1" dirty="0"/>
              <a:t>development of a lunar economy</a:t>
            </a:r>
            <a:r>
              <a:rPr lang="en-US" sz="2000" dirty="0"/>
              <a:t> </a:t>
            </a:r>
            <a:endParaRPr lang="fr-FR" sz="2000" dirty="0"/>
          </a:p>
          <a:p>
            <a:pPr>
              <a:spcBef>
                <a:spcPts val="1200"/>
              </a:spcBef>
            </a:pPr>
            <a:r>
              <a:rPr lang="en-US" sz="2000" dirty="0"/>
              <a:t>Open to permanent </a:t>
            </a:r>
            <a:r>
              <a:rPr lang="en-US" sz="2000" b="1" dirty="0"/>
              <a:t>global cooperation </a:t>
            </a:r>
            <a:r>
              <a:rPr lang="en-US" sz="2000" dirty="0"/>
              <a:t>between countries in the world, thus contributing to world </a:t>
            </a:r>
            <a:r>
              <a:rPr lang="en-US" sz="2000" b="1" dirty="0"/>
              <a:t>peace</a:t>
            </a:r>
            <a:endParaRPr lang="fr-FR" sz="2000" dirty="0"/>
          </a:p>
          <a:p>
            <a:pPr>
              <a:spcBef>
                <a:spcPts val="1200"/>
              </a:spcBef>
            </a:pPr>
            <a:r>
              <a:rPr lang="en-US" sz="2000" dirty="0"/>
              <a:t>A major inspirational role for the society and in particular for young generations that will see an open ended </a:t>
            </a:r>
            <a:r>
              <a:rPr lang="en-US" sz="2000" b="1" dirty="0"/>
              <a:t>future full of possibilities </a:t>
            </a:r>
            <a:r>
              <a:rPr lang="en-US" sz="2000" dirty="0"/>
              <a:t>in a totally new environment with an Overview Effect on our fragile Earth</a:t>
            </a:r>
            <a:endParaRPr lang="fr-FR" sz="2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E15D3C9B-DEA0-4647-8157-6E1F727687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040" y="4177746"/>
            <a:ext cx="4495800" cy="2528887"/>
          </a:xfrm>
          <a:prstGeom prst="rect">
            <a:avLst/>
          </a:prstGeom>
        </p:spPr>
      </p:pic>
      <p:sp>
        <p:nvSpPr>
          <p:cNvPr id="7" name="Espace réservé du contenu 5">
            <a:extLst>
              <a:ext uri="{FF2B5EF4-FFF2-40B4-BE49-F238E27FC236}">
                <a16:creationId xmlns:a16="http://schemas.microsoft.com/office/drawing/2014/main" xmlns="" id="{F98DB15E-A487-4774-9765-A7F8B2F9874C}"/>
              </a:ext>
            </a:extLst>
          </p:cNvPr>
          <p:cNvSpPr txBox="1">
            <a:spLocks/>
          </p:cNvSpPr>
          <p:nvPr/>
        </p:nvSpPr>
        <p:spPr>
          <a:xfrm>
            <a:off x="655319" y="4241165"/>
            <a:ext cx="4175761" cy="1732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Provide major indications on the possibility to become independent from Earth resources, and to </a:t>
            </a:r>
            <a:r>
              <a:rPr lang="fr-FR" sz="2000" dirty="0" err="1"/>
              <a:t>prepare</a:t>
            </a:r>
            <a:r>
              <a:rPr lang="fr-FR" sz="2000" dirty="0"/>
              <a:t> </a:t>
            </a:r>
            <a:r>
              <a:rPr lang="fr-FR" sz="2000" b="1" dirty="0"/>
              <a:t>self-</a:t>
            </a:r>
            <a:r>
              <a:rPr lang="fr-FR" sz="2000" b="1" dirty="0" err="1"/>
              <a:t>sustaining</a:t>
            </a:r>
            <a:r>
              <a:rPr lang="fr-FR" sz="2000" b="1" dirty="0"/>
              <a:t> exploration </a:t>
            </a:r>
            <a:r>
              <a:rPr lang="fr-FR" sz="2000" dirty="0"/>
              <a:t>of </a:t>
            </a:r>
            <a:r>
              <a:rPr lang="en-US" sz="2000" dirty="0"/>
              <a:t>other planets like Mars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214506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267115A-82EE-46CD-9D44-E33E5768E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631466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What to do in the Moon Village  ? (1/2)</a:t>
            </a:r>
            <a:endParaRPr lang="fr-FR" sz="2800" b="1" dirty="0">
              <a:latin typeface="+mn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4A32C2A-AD5F-4FB8-9189-C33D7C7D9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879" y="108861"/>
            <a:ext cx="868166" cy="868166"/>
          </a:xfrm>
          <a:prstGeom prst="rect">
            <a:avLst/>
          </a:prstGeom>
        </p:spPr>
      </p:pic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D2381827-5E28-433A-8AB9-681557F3A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295399"/>
            <a:ext cx="8920162" cy="4332923"/>
          </a:xfrm>
        </p:spPr>
        <p:txBody>
          <a:bodyPr>
            <a:noAutofit/>
          </a:bodyPr>
          <a:lstStyle/>
          <a:p>
            <a:pPr marL="182563" lvl="0" indent="-182563"/>
            <a:r>
              <a:rPr lang="en-US" sz="2000" b="1" dirty="0"/>
              <a:t>Science : </a:t>
            </a:r>
          </a:p>
          <a:p>
            <a:pPr marL="358775" lvl="1" indent="-177800">
              <a:buFont typeface="Arial" panose="020B0604020202020204" pitchFamily="34" charset="0"/>
              <a:buChar char="-"/>
            </a:pPr>
            <a:r>
              <a:rPr lang="en-US" sz="1800" dirty="0"/>
              <a:t>Fundamental research on the Moon (e.g. geology), astronomy from the Moon, and exploration of the universe. </a:t>
            </a:r>
          </a:p>
          <a:p>
            <a:pPr marL="358775" lvl="1" indent="-177800">
              <a:buFont typeface="Arial" panose="020B0604020202020204" pitchFamily="34" charset="0"/>
              <a:buChar char="-"/>
            </a:pPr>
            <a:r>
              <a:rPr lang="en-US" sz="1800" dirty="0"/>
              <a:t>Both big and small science, for professional scientists and amateur science fans</a:t>
            </a:r>
          </a:p>
          <a:p>
            <a:pPr marL="358775" lvl="1" indent="-177800">
              <a:buFont typeface="Arial" panose="020B0604020202020204" pitchFamily="34" charset="0"/>
              <a:buChar char="-"/>
            </a:pPr>
            <a:r>
              <a:rPr lang="en-US" sz="1800" dirty="0"/>
              <a:t>Strong inspirational and education tool for younger generations.</a:t>
            </a:r>
            <a:endParaRPr lang="fr-FR" sz="1800" dirty="0"/>
          </a:p>
          <a:p>
            <a:pPr marL="182563" lvl="0" indent="-182563">
              <a:spcBef>
                <a:spcPts val="1200"/>
              </a:spcBef>
            </a:pPr>
            <a:r>
              <a:rPr lang="en-US" sz="2000" b="1" dirty="0"/>
              <a:t>Surface Exploration :</a:t>
            </a:r>
          </a:p>
          <a:p>
            <a:pPr marL="358775" lvl="1" indent="-177800">
              <a:buFont typeface="Arial" panose="020B0604020202020204" pitchFamily="34" charset="0"/>
              <a:buChar char="-"/>
            </a:pPr>
            <a:r>
              <a:rPr lang="en-US" sz="1800" dirty="0"/>
              <a:t>A lot of unknown places on the Moon surface, in particular on the far side</a:t>
            </a:r>
          </a:p>
          <a:p>
            <a:pPr marL="358775" lvl="1" indent="-177800">
              <a:buFont typeface="Arial" panose="020B0604020202020204" pitchFamily="34" charset="0"/>
              <a:buChar char="-"/>
            </a:pPr>
            <a:r>
              <a:rPr lang="en-US" sz="1800" dirty="0"/>
              <a:t>Both scientific and economical objectives (search for in-situ resources)</a:t>
            </a:r>
          </a:p>
          <a:p>
            <a:pPr marL="358775" lvl="1" indent="-177800">
              <a:buFont typeface="Arial" panose="020B0604020202020204" pitchFamily="34" charset="0"/>
              <a:buChar char="-"/>
            </a:pPr>
            <a:r>
              <a:rPr lang="en-US" sz="1800" dirty="0"/>
              <a:t>May evolve later towards entertainment and “extreme sport”.</a:t>
            </a:r>
            <a:endParaRPr lang="fr-FR" sz="1800" dirty="0"/>
          </a:p>
          <a:p>
            <a:pPr marL="182563" lvl="0" indent="-182563">
              <a:spcBef>
                <a:spcPts val="1200"/>
              </a:spcBef>
            </a:pPr>
            <a:r>
              <a:rPr lang="en-US" sz="2000" b="1" dirty="0"/>
              <a:t>Technology development </a:t>
            </a:r>
            <a:r>
              <a:rPr lang="en-US" sz="2000" dirty="0"/>
              <a:t>: </a:t>
            </a:r>
          </a:p>
          <a:p>
            <a:pPr marL="358775" lvl="1" indent="-177800">
              <a:buFont typeface="Arial" panose="020B0604020202020204" pitchFamily="34" charset="0"/>
              <a:buChar char="-"/>
            </a:pPr>
            <a:r>
              <a:rPr lang="en-US" sz="1800" dirty="0"/>
              <a:t>Booster for new technologies : energy supply and frugal consumption, sustainable water, atmosphere and food supply and recycling, protection against radiations, communication, navigation, construction, transportation and logistics management, etc.</a:t>
            </a:r>
          </a:p>
          <a:p>
            <a:pPr marL="358775" lvl="1" indent="-177800">
              <a:buFont typeface="Arial" panose="020B0604020202020204" pitchFamily="34" charset="0"/>
              <a:buChar char="-"/>
            </a:pPr>
            <a:r>
              <a:rPr lang="en-US" sz="1800" dirty="0"/>
              <a:t>Optimization of joint man/robots operations </a:t>
            </a:r>
          </a:p>
          <a:p>
            <a:pPr marL="358775" lvl="1" indent="-177800">
              <a:buFont typeface="Arial" panose="020B0604020202020204" pitchFamily="34" charset="0"/>
              <a:buChar char="-"/>
            </a:pPr>
            <a:r>
              <a:rPr lang="en-US" sz="1800" dirty="0"/>
              <a:t>Preparation of further exploration steps (Mars expeditions)</a:t>
            </a:r>
          </a:p>
          <a:p>
            <a:pPr marL="358775" lvl="1" indent="-177800">
              <a:buFont typeface="Arial" panose="020B0604020202020204" pitchFamily="34" charset="0"/>
              <a:buChar char="-"/>
            </a:pPr>
            <a:r>
              <a:rPr lang="en-US" sz="1800" dirty="0"/>
              <a:t>Possible answers some fundamental issues on the Earth, regarding frugal operations, sustainability, environment, and energy and key resources management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300600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267115A-82EE-46CD-9D44-E33E5768E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631466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What to do in the Moon Village  ? (2/2)</a:t>
            </a:r>
            <a:endParaRPr lang="fr-FR" sz="2800" b="1" dirty="0">
              <a:latin typeface="+mn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4A32C2A-AD5F-4FB8-9189-C33D7C7D9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879" y="108861"/>
            <a:ext cx="868166" cy="868166"/>
          </a:xfrm>
          <a:prstGeom prst="rect">
            <a:avLst/>
          </a:prstGeom>
        </p:spPr>
      </p:pic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D2381827-5E28-433A-8AB9-681557F3A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1447799"/>
            <a:ext cx="8813483" cy="4348163"/>
          </a:xfrm>
        </p:spPr>
        <p:txBody>
          <a:bodyPr>
            <a:noAutofit/>
          </a:bodyPr>
          <a:lstStyle/>
          <a:p>
            <a:pPr marL="182563" lvl="0" indent="-182563"/>
            <a:r>
              <a:rPr lang="en-US" sz="2000" b="1" dirty="0"/>
              <a:t>Resources Utilization : </a:t>
            </a:r>
          </a:p>
          <a:p>
            <a:pPr marL="358775" lvl="0" indent="-176213">
              <a:spcBef>
                <a:spcPts val="600"/>
              </a:spcBef>
              <a:buFont typeface="Arial" panose="020B0604020202020204" pitchFamily="34" charset="0"/>
              <a:buChar char="-"/>
            </a:pPr>
            <a:r>
              <a:rPr lang="en-US" sz="1800" dirty="0"/>
              <a:t>Mining, processing and use of lunar resources </a:t>
            </a:r>
          </a:p>
          <a:p>
            <a:pPr marL="358775" lvl="0" indent="-176213">
              <a:spcBef>
                <a:spcPts val="600"/>
              </a:spcBef>
              <a:buFont typeface="Arial" panose="020B0604020202020204" pitchFamily="34" charset="0"/>
              <a:buChar char="-"/>
            </a:pPr>
            <a:r>
              <a:rPr lang="en-US" sz="1800" dirty="0"/>
              <a:t>For the benefit of the Moon Village </a:t>
            </a:r>
          </a:p>
          <a:p>
            <a:pPr marL="358775" lvl="0" indent="-176213">
              <a:spcBef>
                <a:spcPts val="600"/>
              </a:spcBef>
              <a:buFont typeface="Arial" panose="020B0604020202020204" pitchFamily="34" charset="0"/>
              <a:buChar char="-"/>
            </a:pPr>
            <a:r>
              <a:rPr lang="en-US" sz="1800" dirty="0"/>
              <a:t>For the benefit of other applications (further exploration steps, applications on Earth)</a:t>
            </a:r>
            <a:endParaRPr lang="fr-FR" sz="1800" dirty="0"/>
          </a:p>
          <a:p>
            <a:pPr marL="182563" lvl="0" indent="-182563">
              <a:spcBef>
                <a:spcPts val="1200"/>
              </a:spcBef>
            </a:pPr>
            <a:r>
              <a:rPr lang="en-US" sz="2000" b="1" dirty="0"/>
              <a:t>Space surveillance : </a:t>
            </a:r>
          </a:p>
          <a:p>
            <a:pPr marL="358775" lvl="0" indent="-176213">
              <a:spcBef>
                <a:spcPts val="600"/>
              </a:spcBef>
              <a:buFont typeface="Arial" panose="020B0604020202020204" pitchFamily="34" charset="0"/>
              <a:buChar char="-"/>
            </a:pPr>
            <a:r>
              <a:rPr lang="en-US" sz="1800" dirty="0"/>
              <a:t>Observation of outer space</a:t>
            </a:r>
          </a:p>
          <a:p>
            <a:pPr marL="358775" lvl="0" indent="-176213">
              <a:spcBef>
                <a:spcPts val="600"/>
              </a:spcBef>
              <a:buFont typeface="Arial" panose="020B0604020202020204" pitchFamily="34" charset="0"/>
              <a:buChar char="-"/>
            </a:pPr>
            <a:r>
              <a:rPr lang="en-US" sz="1800" dirty="0"/>
              <a:t>Surveillance and detection of NEOs, for the protection of the Earth against this threat</a:t>
            </a:r>
            <a:endParaRPr lang="fr-FR" sz="1800" dirty="0"/>
          </a:p>
          <a:p>
            <a:pPr marL="182563" lvl="0" indent="-182563">
              <a:spcBef>
                <a:spcPts val="1200"/>
              </a:spcBef>
            </a:pPr>
            <a:r>
              <a:rPr lang="en-US" sz="2000" b="1" dirty="0"/>
              <a:t>Entertainment :</a:t>
            </a:r>
            <a:r>
              <a:rPr lang="en-US" sz="2000" dirty="0"/>
              <a:t> </a:t>
            </a:r>
          </a:p>
          <a:p>
            <a:pPr marL="358775" lvl="0" indent="-176213">
              <a:spcBef>
                <a:spcPts val="600"/>
              </a:spcBef>
              <a:buFont typeface="Arial" panose="020B0604020202020204" pitchFamily="34" charset="0"/>
              <a:buChar char="-"/>
            </a:pPr>
            <a:r>
              <a:rPr lang="en-US" sz="1800" dirty="0"/>
              <a:t>Very attractive place for the entertainment industry</a:t>
            </a:r>
          </a:p>
          <a:p>
            <a:pPr marL="358775" lvl="0" indent="-176213">
              <a:spcBef>
                <a:spcPts val="600"/>
              </a:spcBef>
              <a:buFont typeface="Arial" panose="020B0604020202020204" pitchFamily="34" charset="0"/>
              <a:buChar char="-"/>
            </a:pPr>
            <a:r>
              <a:rPr lang="en-US" sz="1800" dirty="0"/>
              <a:t>Offer to wealthy people looking for very “exotic” and extreme sensations </a:t>
            </a:r>
          </a:p>
          <a:p>
            <a:pPr marL="358775" lvl="0" indent="-176213">
              <a:spcBef>
                <a:spcPts val="600"/>
              </a:spcBef>
              <a:buFont typeface="Arial" panose="020B0604020202020204" pitchFamily="34" charset="0"/>
              <a:buChar char="-"/>
            </a:pPr>
            <a:r>
              <a:rPr lang="en-US" sz="1800" dirty="0"/>
              <a:t>Tourism, sports, racing, shows, arts, etc.</a:t>
            </a:r>
            <a:endParaRPr lang="fr-FR" sz="1800" dirty="0"/>
          </a:p>
          <a:p>
            <a:pPr marL="182563" lvl="0" indent="-182563">
              <a:spcBef>
                <a:spcPts val="1200"/>
              </a:spcBef>
            </a:pPr>
            <a:r>
              <a:rPr lang="en-US" sz="2000" b="1" dirty="0"/>
              <a:t>Support to the infrastructure and the operations : </a:t>
            </a:r>
            <a:r>
              <a:rPr lang="en-US" sz="2000" dirty="0"/>
              <a:t> </a:t>
            </a:r>
          </a:p>
          <a:p>
            <a:pPr marL="358775" lvl="0" indent="-176213">
              <a:spcBef>
                <a:spcPts val="600"/>
              </a:spcBef>
              <a:buFont typeface="Arial" panose="020B0604020202020204" pitchFamily="34" charset="0"/>
              <a:buChar char="-"/>
            </a:pPr>
            <a:r>
              <a:rPr lang="en-US" sz="1800" dirty="0"/>
              <a:t>Activities for the building and then sustainable operations of the Moon </a:t>
            </a:r>
          </a:p>
          <a:p>
            <a:pPr marL="358775" lvl="0" indent="-176213">
              <a:spcBef>
                <a:spcPts val="600"/>
              </a:spcBef>
              <a:buFont typeface="Arial" panose="020B0604020202020204" pitchFamily="34" charset="0"/>
              <a:buChar char="-"/>
            </a:pPr>
            <a:r>
              <a:rPr lang="en-US" sz="1800" dirty="0"/>
              <a:t>Robust recurring business by private operators : construction, energy, transportation, logistics management, air/water/food management and supply, etc. 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256119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267115A-82EE-46CD-9D44-E33E5768E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631466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</a:rPr>
              <a:t>A unique test bed to work and live differently, and find solutions for the Earth challenges !</a:t>
            </a:r>
            <a:endParaRPr lang="fr-FR" sz="3200" b="1" dirty="0">
              <a:latin typeface="+mn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4A32C2A-AD5F-4FB8-9189-C33D7C7D9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879" y="108861"/>
            <a:ext cx="868166" cy="868166"/>
          </a:xfrm>
          <a:prstGeom prst="rect">
            <a:avLst/>
          </a:prstGeom>
        </p:spPr>
      </p:pic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D2381827-5E28-433A-8AB9-681557F3A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38" y="1299845"/>
            <a:ext cx="8543925" cy="2380615"/>
          </a:xfrm>
        </p:spPr>
        <p:txBody>
          <a:bodyPr>
            <a:normAutofit/>
          </a:bodyPr>
          <a:lstStyle/>
          <a:p>
            <a:r>
              <a:rPr lang="en-US" sz="2000" dirty="0"/>
              <a:t>The Moon Village will rally a broad variety of communities (nations, organizations, individuals) which shall </a:t>
            </a:r>
            <a:r>
              <a:rPr lang="en-US" sz="2000" b="1" dirty="0"/>
              <a:t>work and live in good harmony</a:t>
            </a:r>
            <a:r>
              <a:rPr lang="en-US" sz="2000" dirty="0"/>
              <a:t>, peacefully and respecting the values of mankind</a:t>
            </a:r>
            <a:endParaRPr lang="fr-FR" sz="2000" dirty="0"/>
          </a:p>
          <a:p>
            <a:r>
              <a:rPr lang="en-US" sz="2000" dirty="0"/>
              <a:t>A specific operations mode shall be defined to </a:t>
            </a:r>
            <a:r>
              <a:rPr lang="en-US" sz="2000" b="1" dirty="0"/>
              <a:t>drive smoothly </a:t>
            </a:r>
            <a:r>
              <a:rPr lang="en-US" sz="2000" dirty="0"/>
              <a:t>the Moon Village in all its dimensions</a:t>
            </a:r>
            <a:endParaRPr lang="fr-FR" sz="2000" dirty="0"/>
          </a:p>
          <a:p>
            <a:pPr lvl="0"/>
            <a:r>
              <a:rPr lang="en-US" sz="2000" dirty="0"/>
              <a:t>The respective roles and duties of </a:t>
            </a:r>
            <a:r>
              <a:rPr lang="en-US" sz="2000" b="1" dirty="0"/>
              <a:t>humans and machines </a:t>
            </a:r>
            <a:r>
              <a:rPr lang="en-US" sz="2000" dirty="0"/>
              <a:t>shall be optimized, thus defining a new frame for this cohabitation</a:t>
            </a:r>
            <a:endParaRPr lang="fr-FR" sz="2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884B7A2F-5FE7-49D1-9E8F-FBF9D2D08C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172" y="3953231"/>
            <a:ext cx="2765427" cy="2765427"/>
          </a:xfrm>
          <a:prstGeom prst="rect">
            <a:avLst/>
          </a:prstGeom>
        </p:spPr>
      </p:pic>
      <p:sp>
        <p:nvSpPr>
          <p:cNvPr id="7" name="Espace réservé du contenu 5">
            <a:extLst>
              <a:ext uri="{FF2B5EF4-FFF2-40B4-BE49-F238E27FC236}">
                <a16:creationId xmlns:a16="http://schemas.microsoft.com/office/drawing/2014/main" xmlns="" id="{8F515BC1-5D0B-4D17-B312-44066C49A73B}"/>
              </a:ext>
            </a:extLst>
          </p:cNvPr>
          <p:cNvSpPr txBox="1">
            <a:spLocks/>
          </p:cNvSpPr>
          <p:nvPr/>
        </p:nvSpPr>
        <p:spPr>
          <a:xfrm>
            <a:off x="338138" y="3604260"/>
            <a:ext cx="6422982" cy="2636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The respective roles and duties of </a:t>
            </a:r>
            <a:r>
              <a:rPr lang="en-US" sz="2000" b="1" dirty="0"/>
              <a:t>humans and machines </a:t>
            </a:r>
            <a:r>
              <a:rPr lang="en-US" sz="2000" dirty="0"/>
              <a:t>shall be optimized, thus defining a new frame for this cohabitation</a:t>
            </a:r>
            <a:endParaRPr lang="fr-FR" sz="2000" dirty="0"/>
          </a:p>
          <a:p>
            <a:r>
              <a:rPr lang="en-US" sz="2000" b="1" dirty="0"/>
              <a:t>Creative business models </a:t>
            </a:r>
            <a:r>
              <a:rPr lang="en-US" sz="2000" dirty="0"/>
              <a:t>shall be invented, mixing various financing streams from diverse sources (public, private institutions, individuals, etc.). </a:t>
            </a:r>
            <a:endParaRPr lang="fr-FR" sz="2000" dirty="0"/>
          </a:p>
          <a:p>
            <a:r>
              <a:rPr lang="fr-FR" sz="2000" dirty="0"/>
              <a:t>The </a:t>
            </a:r>
            <a:r>
              <a:rPr lang="en-US" sz="2000" dirty="0"/>
              <a:t>Moon Village will be a </a:t>
            </a:r>
            <a:r>
              <a:rPr lang="en-US" sz="2000" b="1" dirty="0"/>
              <a:t>scale one test bed for a human community </a:t>
            </a:r>
            <a:r>
              <a:rPr lang="en-US" sz="2000" dirty="0"/>
              <a:t>to reinvent and experiment new ways of living and working, which might be set up on Earth, to improve living conditions and planet sustainability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7678050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766</Words>
  <Application>Microsoft Macintosh PowerPoint</Application>
  <PresentationFormat>A4 Paper (210x297 mm)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Thème Office</vt:lpstr>
      <vt:lpstr>PowerPoint Presentation</vt:lpstr>
      <vt:lpstr>What is the Moon Village ?</vt:lpstr>
      <vt:lpstr>The major interests of the Moon Village</vt:lpstr>
      <vt:lpstr>What to do in the Moon Village  ? (1/2)</vt:lpstr>
      <vt:lpstr>What to do in the Moon Village  ? (2/2)</vt:lpstr>
      <vt:lpstr>A unique test bed to work and live differently, and find solutions for the Earth challenges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max Grimard</dc:creator>
  <cp:lastModifiedBy>Test Demo</cp:lastModifiedBy>
  <cp:revision>19</cp:revision>
  <dcterms:created xsi:type="dcterms:W3CDTF">2019-01-30T16:01:08Z</dcterms:created>
  <dcterms:modified xsi:type="dcterms:W3CDTF">2019-08-29T08:28:10Z</dcterms:modified>
</cp:coreProperties>
</file>